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3"/>
  </p:notesMasterIdLst>
  <p:sldIdLst>
    <p:sldId id="256" r:id="rId2"/>
    <p:sldId id="287" r:id="rId3"/>
    <p:sldId id="282" r:id="rId4"/>
    <p:sldId id="284" r:id="rId5"/>
    <p:sldId id="290" r:id="rId6"/>
    <p:sldId id="289" r:id="rId7"/>
    <p:sldId id="286" r:id="rId8"/>
    <p:sldId id="269" r:id="rId9"/>
    <p:sldId id="274" r:id="rId10"/>
    <p:sldId id="27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 scaleToFitPaper="1"/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E1F7AB"/>
    <a:srgbClr val="C4F056"/>
    <a:srgbClr val="D4E67A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987" autoAdjust="0"/>
    <p:restoredTop sz="88538" autoAdjust="0"/>
  </p:normalViewPr>
  <p:slideViewPr>
    <p:cSldViewPr snapToGrid="0">
      <p:cViewPr varScale="1">
        <p:scale>
          <a:sx n="130" d="100"/>
          <a:sy n="130" d="100"/>
        </p:scale>
        <p:origin x="-45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8287-15B7-4FF5-B3E5-DF4A796623B5}" type="datetimeFigureOut">
              <a:rPr lang="en-GB" smtClean="0"/>
              <a:pPr/>
              <a:t>11/4/20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25ADC-0547-4E7C-ABA4-8CA70C9002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953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25ADC-0547-4E7C-ABA4-8CA70C9002C9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25ADC-0547-4E7C-ABA4-8CA70C9002C9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provides</a:t>
            </a:r>
            <a:r>
              <a:rPr lang="en-GB" baseline="0" dirty="0" smtClean="0"/>
              <a:t> students with the opportunity to undertake an online module and achieve recognition for completion of the module, which may be of benefit </a:t>
            </a:r>
            <a:r>
              <a:rPr lang="en-GB" baseline="0" smtClean="0"/>
              <a:t>to their CVs.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25ADC-0547-4E7C-ABA4-8CA70C9002C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301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a summary of the Circular Economy Session we have just</a:t>
            </a:r>
            <a:r>
              <a:rPr lang="en-GB" baseline="0" dirty="0" smtClean="0"/>
              <a:t> undertaken.  It’s aims were:</a:t>
            </a:r>
          </a:p>
          <a:p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To firstly introduce the topic of CE from first principles.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To illustrate the importance of CE in the construction industry, now and in the future.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To highlight some of the existing examples of CE in construction.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To encourage lecturing staff to think actively about how to incorporate CE into the units they teach and the wider curriculum.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To motivate and inspire the audience on the subject of CE.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3A2D-CC4A-C94B-8B7C-6997364E377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25ADC-0547-4E7C-ABA4-8CA70C9002C9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You Do?</a:t>
            </a:r>
          </a:p>
          <a:p>
            <a:pPr marL="514350" indent="-514350"/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challenge for us now in Further Education is to consider how we can incorporate Circular Economy principles in what we teach.  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 this be incorporated into the units you teach? </a:t>
            </a:r>
            <a:r>
              <a:rPr lang="en-US" sz="1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Discuss.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opportunities does it provide in /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outwith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classroom? </a:t>
            </a:r>
            <a:r>
              <a:rPr lang="en-US" sz="1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Discuss.</a:t>
            </a:r>
          </a:p>
          <a:p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25ADC-0547-4E7C-ABA4-8CA70C9002C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4716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 of Learning Outcomes</a:t>
            </a:r>
          </a:p>
          <a:p>
            <a:pPr marL="514350" indent="-514350">
              <a:spcAft>
                <a:spcPts val="1200"/>
              </a:spcAft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the two opposing concepts of the linear economy and the circular economy.</a:t>
            </a:r>
            <a:b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 able to describe the linkage between climate change, energy efficiency, renewable energy and the circular economy.</a:t>
            </a:r>
            <a:b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Recognise that the construction sector has the greatest potential to reduce our need for primary material resources.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 able to explain the concept of a waste hierarchy and how it can be used to prioritise waste management.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25ADC-0547-4E7C-ABA4-8CA70C9002C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567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Have an understanding of the tools which can assist in reduce reuse recycle in the construction sector</a:t>
            </a:r>
            <a:b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 able to recognise the importance of collaboration at an early stage in the build process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Have an understanding of the ultimate impact of the current linear economy on Resource Scarcity and Mounting Waste.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 able to Identify 2 Schools of Thinking in relation to Circular Economy Business Models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Give examples of precedents for different Circular Business models within the Construction Sector.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25ADC-0547-4E7C-ABA4-8CA70C9002C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2970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There</a:t>
            </a:r>
            <a:r>
              <a:rPr lang="en-GB" baseline="0" dirty="0" smtClean="0"/>
              <a:t> is a keenness to reflect back on this in 6 months time.  What have we done or what are we doing to incorporate the principles of the Circular Economy into our educational material.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25ADC-0547-4E7C-ABA4-8CA70C9002C9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Further</a:t>
            </a:r>
            <a:r>
              <a:rPr lang="en-GB" baseline="0" dirty="0" smtClean="0"/>
              <a:t> Reading for yourselves or your students…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53A2D-CC4A-C94B-8B7C-6997364E377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0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25ADC-0547-4E7C-ABA4-8CA70C9002C9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DCD9-DB95-4F17-AE27-F4ADD2F891D0}" type="datetimeFigureOut">
              <a:rPr lang="en-GB" smtClean="0"/>
              <a:pPr/>
              <a:t>11/4/20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9B37-6C69-4B3C-BB99-FC73D8B49C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086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DCD9-DB95-4F17-AE27-F4ADD2F891D0}" type="datetimeFigureOut">
              <a:rPr lang="en-GB" smtClean="0"/>
              <a:pPr/>
              <a:t>11/4/20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9B37-6C69-4B3C-BB99-FC73D8B49C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815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DCD9-DB95-4F17-AE27-F4ADD2F891D0}" type="datetimeFigureOut">
              <a:rPr lang="en-GB" smtClean="0"/>
              <a:pPr/>
              <a:t>11/4/20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9B37-6C69-4B3C-BB99-FC73D8B49C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468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DCD9-DB95-4F17-AE27-F4ADD2F891D0}" type="datetimeFigureOut">
              <a:rPr lang="en-GB" smtClean="0"/>
              <a:pPr/>
              <a:t>11/4/20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9B37-6C69-4B3C-BB99-FC73D8B49C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539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DCD9-DB95-4F17-AE27-F4ADD2F891D0}" type="datetimeFigureOut">
              <a:rPr lang="en-GB" smtClean="0"/>
              <a:pPr/>
              <a:t>11/4/20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9B37-6C69-4B3C-BB99-FC73D8B49C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182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DCD9-DB95-4F17-AE27-F4ADD2F891D0}" type="datetimeFigureOut">
              <a:rPr lang="en-GB" smtClean="0"/>
              <a:pPr/>
              <a:t>11/4/20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9B37-6C69-4B3C-BB99-FC73D8B49C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627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DCD9-DB95-4F17-AE27-F4ADD2F891D0}" type="datetimeFigureOut">
              <a:rPr lang="en-GB" smtClean="0"/>
              <a:pPr/>
              <a:t>11/4/20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9B37-6C69-4B3C-BB99-FC73D8B49C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966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DCD9-DB95-4F17-AE27-F4ADD2F891D0}" type="datetimeFigureOut">
              <a:rPr lang="en-GB" smtClean="0"/>
              <a:pPr/>
              <a:t>11/4/20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9B37-6C69-4B3C-BB99-FC73D8B49C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5371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DCD9-DB95-4F17-AE27-F4ADD2F891D0}" type="datetimeFigureOut">
              <a:rPr lang="en-GB" smtClean="0"/>
              <a:pPr/>
              <a:t>11/4/20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9B37-6C69-4B3C-BB99-FC73D8B49C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978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DCD9-DB95-4F17-AE27-F4ADD2F891D0}" type="datetimeFigureOut">
              <a:rPr lang="en-GB" smtClean="0"/>
              <a:pPr/>
              <a:t>11/4/20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9B37-6C69-4B3C-BB99-FC73D8B49C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840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DCD9-DB95-4F17-AE27-F4ADD2F891D0}" type="datetimeFigureOut">
              <a:rPr lang="en-GB" smtClean="0"/>
              <a:pPr/>
              <a:t>11/4/20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9B37-6C69-4B3C-BB99-FC73D8B49C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802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ADCD9-DB95-4F17-AE27-F4ADD2F891D0}" type="datetimeFigureOut">
              <a:rPr lang="en-GB" smtClean="0"/>
              <a:pPr/>
              <a:t>11/4/20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49B37-6C69-4B3C-BB99-FC73D8B49C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989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ceaccelerator.zerowastescotland.org.uk/circular-stories/" TargetMode="External"/><Relationship Id="rId5" Type="http://schemas.openxmlformats.org/officeDocument/2006/relationships/hyperlink" Target="https://www.resourceefficientscotland.com/case-study/resource-efficient-house-demonstration-construction-project" TargetMode="External"/><Relationship Id="rId6" Type="http://schemas.openxmlformats.org/officeDocument/2006/relationships/hyperlink" Target="https://www.indinature.co" TargetMode="External"/><Relationship Id="rId7" Type="http://schemas.openxmlformats.org/officeDocument/2006/relationships/hyperlink" Target="https://materials.ads.org.uk/" TargetMode="External"/><Relationship Id="rId8" Type="http://schemas.openxmlformats.org/officeDocument/2006/relationships/hyperlink" Target="https://kenoteq.com" TargetMode="External"/><Relationship Id="rId9" Type="http://schemas.openxmlformats.org/officeDocument/2006/relationships/hyperlink" Target="http://arts.brighton.ac.uk/staff/duncan-baker-brown/the-brighton-waste-house" TargetMode="External"/><Relationship Id="rId10" Type="http://schemas.openxmlformats.org/officeDocument/2006/relationships/hyperlink" Target="https://www.cs-ic.org/innovationcentre/innovation-support/online-resources/project-portal/" TargetMode="External"/><Relationship Id="rId11" Type="http://schemas.openxmlformats.org/officeDocument/2006/relationships/hyperlink" Target="https://www.aecom.com/uk/press-releases/circular-economy-approach-bring-cost-efficiency-environmental-benefits-built-environment-sector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greenchampionsresourceefficientscotland.com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zerowastescotland.org.uk/" TargetMode="External"/><Relationship Id="rId5" Type="http://schemas.openxmlformats.org/officeDocument/2006/relationships/hyperlink" Target="https://www.resourceefficientscotland.com/" TargetMode="External"/><Relationship Id="rId6" Type="http://schemas.openxmlformats.org/officeDocument/2006/relationships/hyperlink" Target="https://www.ellenmacarthurfoundation.org/" TargetMode="External"/><Relationship Id="rId7" Type="http://schemas.openxmlformats.org/officeDocument/2006/relationships/hyperlink" Target="https://www.gov.scot/publications/making-things-last-circular-economy-strategy-scotland/" TargetMode="External"/><Relationship Id="rId8" Type="http://schemas.openxmlformats.org/officeDocument/2006/relationships/hyperlink" Target="https://www.ukgbc.org/ukgbc-work/circular-economy/" TargetMode="External"/><Relationship Id="rId9" Type="http://schemas.openxmlformats.org/officeDocument/2006/relationships/hyperlink" Target="https://www.supplychainschool.co.uk/uk/sustainability/construction/issues/waste/circular-economy.aspx" TargetMode="External"/><Relationship Id="rId10" Type="http://schemas.openxmlformats.org/officeDocument/2006/relationships/hyperlink" Target="https://www.wrap.org.uk/sites/files/wrap/FINAL%20PRO095-009%20Embodied%20Carbon%20Annex.pdf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5FC407A-1AE8-4EAA-96EF-CE66DE7C6E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6754" b="67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5858" y="3428"/>
            <a:ext cx="105468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Circular Economy </a:t>
            </a:r>
          </a:p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the Construction </a:t>
            </a:r>
          </a:p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endParaRPr lang="en-GB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ogc 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6104"/>
            <a:ext cx="2453640" cy="691896"/>
          </a:xfrm>
          <a:prstGeom prst="rect">
            <a:avLst/>
          </a:prstGeom>
        </p:spPr>
      </p:pic>
      <p:pic>
        <p:nvPicPr>
          <p:cNvPr id="9" name="Picture 8" descr="GCU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2294" y="6166104"/>
            <a:ext cx="1225296" cy="691896"/>
          </a:xfrm>
          <a:prstGeom prst="rect">
            <a:avLst/>
          </a:prstGeom>
        </p:spPr>
      </p:pic>
      <p:pic>
        <p:nvPicPr>
          <p:cNvPr id="10" name="Picture 9" descr="ZW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5280" y="6166104"/>
            <a:ext cx="774192" cy="69189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393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8568" y="6136275"/>
            <a:ext cx="2477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Circular Economy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the Construction Sector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2447" y="6539022"/>
            <a:ext cx="9172353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542623" y="6126750"/>
            <a:ext cx="500071" cy="516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567" y="2319628"/>
            <a:ext cx="11762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Precedents / Products: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CE</a:t>
            </a:r>
            <a:r>
              <a:rPr lang="en-US" dirty="0" smtClean="0"/>
              <a:t> Accelerator: </a:t>
            </a:r>
            <a:r>
              <a:rPr lang="en-GB" sz="1600" u="sng" dirty="0">
                <a:hlinkClick r:id="rId4"/>
              </a:rPr>
              <a:t>https://ceaccelerator.zerowastescotland.org.uk/circular-stories/</a:t>
            </a:r>
            <a:r>
              <a:rPr lang="en-GB" sz="1600" dirty="0"/>
              <a:t> </a:t>
            </a:r>
            <a:endParaRPr lang="en-GB" dirty="0"/>
          </a:p>
          <a:p>
            <a:r>
              <a:rPr lang="en-GB" dirty="0"/>
              <a:t>Resource Efficient House: </a:t>
            </a:r>
            <a:r>
              <a:rPr lang="en-GB" sz="1400" u="sng" dirty="0">
                <a:hlinkClick r:id="rId5"/>
              </a:rPr>
              <a:t>https://www.resourceefficientscotland.com/case-study/resource-efficient-house-demonstration-construction-project </a:t>
            </a:r>
            <a:endParaRPr lang="en-GB" sz="1600" u="sng" dirty="0"/>
          </a:p>
          <a:p>
            <a:r>
              <a:rPr lang="en-GB" dirty="0" err="1"/>
              <a:t>Indinature</a:t>
            </a:r>
            <a:r>
              <a:rPr lang="en-GB" dirty="0"/>
              <a:t>:</a:t>
            </a:r>
            <a:r>
              <a:rPr lang="en-GB" dirty="0" smtClean="0"/>
              <a:t> </a:t>
            </a:r>
            <a:r>
              <a:rPr lang="en-US" sz="1600" dirty="0" smtClean="0">
                <a:hlinkClick r:id="rId6"/>
              </a:rPr>
              <a:t>https://www.indinature.co</a:t>
            </a:r>
            <a:endParaRPr lang="en-US" sz="1600" dirty="0" smtClean="0"/>
          </a:p>
          <a:p>
            <a:r>
              <a:rPr lang="en-US" dirty="0" smtClean="0"/>
              <a:t>Materials </a:t>
            </a:r>
            <a:r>
              <a:rPr lang="en-US" dirty="0"/>
              <a:t>Library: </a:t>
            </a:r>
            <a:r>
              <a:rPr lang="en-GB" sz="1600" u="sng" dirty="0">
                <a:hlinkClick r:id="rId7"/>
              </a:rPr>
              <a:t>https://materials.ads.org.uk/</a:t>
            </a:r>
          </a:p>
          <a:p>
            <a:r>
              <a:rPr lang="en-GB" dirty="0" err="1"/>
              <a:t>Kenoteq</a:t>
            </a:r>
            <a:r>
              <a:rPr lang="en-GB" dirty="0"/>
              <a:t>:</a:t>
            </a:r>
            <a:r>
              <a:rPr lang="en-GB" sz="1600" dirty="0" smtClean="0"/>
              <a:t> </a:t>
            </a:r>
            <a:r>
              <a:rPr lang="en-US" sz="1600" u="sng" dirty="0" smtClean="0">
                <a:hlinkClick r:id="rId8"/>
              </a:rPr>
              <a:t>https://kenoteq.com</a:t>
            </a:r>
            <a:endParaRPr lang="en-US" sz="1600" u="sng" dirty="0" smtClean="0"/>
          </a:p>
          <a:p>
            <a:r>
              <a:rPr lang="en-US" dirty="0" smtClean="0">
                <a:cs typeface="Arial" panose="020B0604020202020204" pitchFamily="34" charset="0"/>
              </a:rPr>
              <a:t>Waste </a:t>
            </a:r>
            <a:r>
              <a:rPr lang="en-US" dirty="0">
                <a:cs typeface="Arial" panose="020B0604020202020204" pitchFamily="34" charset="0"/>
              </a:rPr>
              <a:t>House: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sz="1600" u="sng" dirty="0" smtClean="0">
                <a:hlinkClick r:id="rId9"/>
              </a:rPr>
              <a:t>http://arts.brighton.ac.uk/staff/duncan-baker-brown/the-brighton-waste-house</a:t>
            </a:r>
            <a:endParaRPr lang="en-US" sz="1600" u="sng" dirty="0" smtClean="0"/>
          </a:p>
          <a:p>
            <a:r>
              <a:rPr lang="en-US" dirty="0" smtClean="0">
                <a:cs typeface="Arial" panose="020B0604020202020204" pitchFamily="34" charset="0"/>
              </a:rPr>
              <a:t>Portal</a:t>
            </a:r>
            <a:r>
              <a:rPr lang="en-US" dirty="0">
                <a:cs typeface="Arial" panose="020B0604020202020204" pitchFamily="34" charset="0"/>
              </a:rPr>
              <a:t>: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sz="1600" u="sng" dirty="0" smtClean="0">
                <a:hlinkClick r:id="rId10"/>
              </a:rPr>
              <a:t>https://www.cs-ic.org/innovationcentre/innovation-support/online-resources/project-portal/</a:t>
            </a:r>
            <a:endParaRPr lang="en-US" sz="1600" u="sng" dirty="0" smtClean="0"/>
          </a:p>
          <a:p>
            <a:r>
              <a:rPr lang="en-US" dirty="0" smtClean="0">
                <a:cs typeface="Arial" panose="020B0604020202020204" pitchFamily="34" charset="0"/>
              </a:rPr>
              <a:t>Dave </a:t>
            </a:r>
            <a:r>
              <a:rPr lang="en-US" dirty="0">
                <a:cs typeface="Arial" panose="020B0604020202020204" pitchFamily="34" charset="0"/>
              </a:rPr>
              <a:t>Cheshire: </a:t>
            </a:r>
            <a:r>
              <a:rPr lang="en-GB" sz="1200" u="sng" dirty="0">
                <a:hlinkClick r:id="rId11"/>
              </a:rPr>
              <a:t>https://www.aecom.com/uk/press-releases/circular-economy-approach-bring-cost-efficiency-environmental-benefits-built-environment-sector/</a:t>
            </a:r>
            <a:r>
              <a:rPr lang="en-GB" sz="1400" dirty="0"/>
              <a:t> 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568" y="505399"/>
            <a:ext cx="108844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Circular Economy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Further Reading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5674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8568" y="6136275"/>
            <a:ext cx="2477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Circular Economy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the Construction Sector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2447" y="6539022"/>
            <a:ext cx="9172353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542623" y="6126750"/>
            <a:ext cx="500071" cy="516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567" y="2616276"/>
            <a:ext cx="108844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CPD / Student Training: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Become a ‘Green Champion’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/>
              <a:t>Green Champion Training: </a:t>
            </a:r>
            <a:r>
              <a:rPr lang="en-GB" sz="2000" dirty="0">
                <a:hlinkClick r:id="rId4"/>
              </a:rPr>
              <a:t>http://greenchampionsresourceefficientscotland.com/</a:t>
            </a:r>
            <a:endParaRPr lang="en-GB" sz="2000" dirty="0"/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568" y="505399"/>
            <a:ext cx="108844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Circular Economy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Further Reading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445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8568" y="6136275"/>
            <a:ext cx="2477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Circular Economy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the Construction Sector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2447" y="6539022"/>
            <a:ext cx="9172353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48568" y="505399"/>
            <a:ext cx="108844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The Circular Economy</a:t>
            </a:r>
            <a:endParaRPr lang="en-US" sz="4800" dirty="0" smtClean="0">
              <a:latin typeface="Arial Black" panose="020B0A04020102020204" pitchFamily="34" charset="0"/>
            </a:endParaRPr>
          </a:p>
          <a:p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567" y="2368218"/>
            <a:ext cx="108844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Session 1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(20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-  ‘Introduction to the Circular Economy’	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Session 2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(20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- ‘Construction and the Circular Economy’ 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Session 3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(20mins) - ‘The Circular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Economy and How we do Business’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break -</a:t>
            </a:r>
          </a:p>
          <a:p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 hr)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Exploration of Examples / Case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Studies / Summary</a:t>
            </a:r>
            <a:endParaRPr lang="en-GB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8DFFD7F-AA4C-4274-B0BF-D2CF3CA14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521357" y="6116117"/>
            <a:ext cx="500071" cy="51628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001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5FC407A-1AE8-4EAA-96EF-CE66DE7C6E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6754" b="67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350" y="-547904"/>
            <a:ext cx="95702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tx1">
                  <a:alpha val="38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Application in Further </a:t>
            </a:r>
          </a:p>
          <a:p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Education</a:t>
            </a:r>
            <a:endParaRPr lang="en-GB" sz="5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45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8568" y="6136275"/>
            <a:ext cx="2477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Circular Economy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the Construction Sector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2447" y="6539022"/>
            <a:ext cx="9172353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542623" y="6126750"/>
            <a:ext cx="500071" cy="516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568" y="505399"/>
            <a:ext cx="10884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alpha val="38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in Further Education</a:t>
            </a:r>
            <a:endParaRPr lang="en-GB" sz="4000" dirty="0">
              <a:solidFill>
                <a:schemeClr val="tx1">
                  <a:alpha val="38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F0274F9-C313-4891-A602-59478924743B}"/>
              </a:ext>
            </a:extLst>
          </p:cNvPr>
          <p:cNvSpPr txBox="1"/>
          <p:nvPr/>
        </p:nvSpPr>
        <p:spPr>
          <a:xfrm>
            <a:off x="237467" y="1473276"/>
            <a:ext cx="73643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Can You Do?</a:t>
            </a:r>
          </a:p>
          <a:p>
            <a:pPr marL="514350" indent="-514350"/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challenge for us now in Further Education is to consider how we can incorporate Circular Economy principles in what we teach.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 this be incorporated into the units you teach?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opportunities does it provide in /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outwith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classroom?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4535060043_ac36f51c1a_b.jpg"/>
          <p:cNvPicPr>
            <a:picLocks noChangeAspect="1"/>
          </p:cNvPicPr>
          <p:nvPr/>
        </p:nvPicPr>
        <p:blipFill>
          <a:blip r:embed="rId4"/>
          <a:srcRect l="5212" r="4711"/>
          <a:stretch>
            <a:fillRect/>
          </a:stretch>
        </p:blipFill>
        <p:spPr>
          <a:xfrm>
            <a:off x="7880128" y="1809004"/>
            <a:ext cx="3879012" cy="285968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494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8568" y="6136275"/>
            <a:ext cx="2477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Circular Economy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the Construction Sector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2447" y="6539022"/>
            <a:ext cx="9172353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542623" y="6126750"/>
            <a:ext cx="500071" cy="516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568" y="505399"/>
            <a:ext cx="10884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alpha val="38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in Further Education</a:t>
            </a:r>
            <a:endParaRPr lang="en-GB" sz="4000" dirty="0">
              <a:solidFill>
                <a:schemeClr val="tx1">
                  <a:alpha val="38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F0274F9-C313-4891-A602-59478924743B}"/>
              </a:ext>
            </a:extLst>
          </p:cNvPr>
          <p:cNvSpPr txBox="1"/>
          <p:nvPr/>
        </p:nvSpPr>
        <p:spPr>
          <a:xfrm>
            <a:off x="237466" y="1473276"/>
            <a:ext cx="793088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 of Learning Outcomes</a:t>
            </a:r>
          </a:p>
          <a:p>
            <a:pPr marL="514350" indent="-514350">
              <a:spcAft>
                <a:spcPts val="1200"/>
              </a:spcAft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Understand the two opposing concepts of the linear economy and the circular economy.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 able to describe the linkage between climate change, energy efficiency, renewable energy and the circular economy.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Recognise that the construction sector has the greatest potential to reduce our need for primary material resources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 able to explain the concept of a waste hierarchy and how it can be used to prioritise waste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management.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learning outcomes.jpg"/>
          <p:cNvPicPr>
            <a:picLocks noChangeAspect="1"/>
          </p:cNvPicPr>
          <p:nvPr/>
        </p:nvPicPr>
        <p:blipFill rotWithShape="1">
          <a:blip r:embed="rId4"/>
          <a:srcRect l="2527" t="7053" r="22952"/>
          <a:stretch/>
        </p:blipFill>
        <p:spPr>
          <a:xfrm>
            <a:off x="8317612" y="2536006"/>
            <a:ext cx="3417188" cy="284141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267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8568" y="6136275"/>
            <a:ext cx="2477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Circular Economy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the Construction Sector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2447" y="6539022"/>
            <a:ext cx="9172353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542623" y="6126750"/>
            <a:ext cx="500071" cy="516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568" y="505399"/>
            <a:ext cx="10884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alpha val="38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in Further Education</a:t>
            </a:r>
            <a:endParaRPr lang="en-GB" sz="4000" dirty="0">
              <a:solidFill>
                <a:schemeClr val="tx1">
                  <a:alpha val="38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F0274F9-C313-4891-A602-59478924743B}"/>
              </a:ext>
            </a:extLst>
          </p:cNvPr>
          <p:cNvSpPr txBox="1"/>
          <p:nvPr/>
        </p:nvSpPr>
        <p:spPr>
          <a:xfrm>
            <a:off x="237466" y="1473276"/>
            <a:ext cx="79308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 of Learning Outcomes…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Have an understanding of the tools which can assist in reduce reuse recycle in the construction sector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 able to recognise the importance of collaboration at an early stage in the build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 understanding of the ultimate impact of the current linear economy on Resource Scarcity and Mounting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Waste.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able to Identify 2 Schools of Thinking in relation to Circular Economy Business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Give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examples of precedents for different Circular Business models within the Construction Sector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learning outcomes.jpg"/>
          <p:cNvPicPr>
            <a:picLocks noChangeAspect="1"/>
          </p:cNvPicPr>
          <p:nvPr/>
        </p:nvPicPr>
        <p:blipFill rotWithShape="1">
          <a:blip r:embed="rId4"/>
          <a:srcRect l="2527" t="7053" r="22952"/>
          <a:stretch/>
        </p:blipFill>
        <p:spPr>
          <a:xfrm>
            <a:off x="8317612" y="2536006"/>
            <a:ext cx="3417188" cy="284141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494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8568" y="6136275"/>
            <a:ext cx="2477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Circular Economy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the Construction Sector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2447" y="6539022"/>
            <a:ext cx="9172353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542623" y="6126750"/>
            <a:ext cx="500071" cy="516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568" y="505399"/>
            <a:ext cx="10884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alpha val="38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in Further Education</a:t>
            </a:r>
            <a:endParaRPr lang="en-GB" sz="4000" dirty="0">
              <a:solidFill>
                <a:schemeClr val="tx1">
                  <a:alpha val="38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F0274F9-C313-4891-A602-59478924743B}"/>
              </a:ext>
            </a:extLst>
          </p:cNvPr>
          <p:cNvSpPr txBox="1"/>
          <p:nvPr/>
        </p:nvSpPr>
        <p:spPr>
          <a:xfrm>
            <a:off x="237467" y="1473276"/>
            <a:ext cx="71720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Reflection &amp; Feedback</a:t>
            </a: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and record how you have incorporated CE into your units.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session to be arranged in 6 months time…</a:t>
            </a:r>
          </a:p>
        </p:txBody>
      </p:sp>
      <p:pic>
        <p:nvPicPr>
          <p:cNvPr id="11" name="Picture 10" descr="Circular Economy Chart ame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826" y="2279399"/>
            <a:ext cx="3945533" cy="325232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0831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2337" b="12374"/>
          <a:stretch/>
        </p:blipFill>
        <p:spPr>
          <a:xfrm>
            <a:off x="0" y="-13648"/>
            <a:ext cx="12205648" cy="689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350" y="-547904"/>
            <a:ext cx="957020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chemeClr val="tx1">
                  <a:alpha val="38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Further Reading…</a:t>
            </a:r>
            <a:endParaRPr lang="en-GB" sz="5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8627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8568" y="6136275"/>
            <a:ext cx="2477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Circular Economy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the Construction Sector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2447" y="6539022"/>
            <a:ext cx="9172353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542623" y="6126750"/>
            <a:ext cx="500071" cy="516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567" y="2224070"/>
            <a:ext cx="1158623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Information: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/>
              <a:t>Zero Waste Scotland: </a:t>
            </a:r>
            <a:r>
              <a:rPr lang="en-GB" sz="1600" dirty="0">
                <a:hlinkClick r:id="rId4"/>
              </a:rPr>
              <a:t>https://www.zerowastescotland.org.uk/</a:t>
            </a:r>
            <a:r>
              <a:rPr lang="en-GB" sz="1600" dirty="0"/>
              <a:t> </a:t>
            </a:r>
          </a:p>
          <a:p>
            <a:r>
              <a:rPr lang="en-US" dirty="0"/>
              <a:t>Resource Efficient Scotland: </a:t>
            </a:r>
            <a:r>
              <a:rPr lang="en-GB" sz="1600" dirty="0">
                <a:hlinkClick r:id="rId5"/>
              </a:rPr>
              <a:t>https://www.resourceefficientscotland.com/</a:t>
            </a:r>
            <a:endParaRPr lang="en-GB" sz="1600" dirty="0"/>
          </a:p>
          <a:p>
            <a:r>
              <a:rPr lang="en-GB" dirty="0"/>
              <a:t>Ellen MacArthur Foundation: </a:t>
            </a:r>
            <a:r>
              <a:rPr lang="en-GB" sz="1600" dirty="0">
                <a:hlinkClick r:id="rId6"/>
              </a:rPr>
              <a:t>https://www.ellenmacarthurfoundation.org/</a:t>
            </a:r>
            <a:endParaRPr lang="en-GB" sz="1600" dirty="0"/>
          </a:p>
          <a:p>
            <a:r>
              <a:rPr lang="en-US" dirty="0">
                <a:cs typeface="Arial" panose="020B0604020202020204" pitchFamily="34" charset="0"/>
              </a:rPr>
              <a:t>Circular Economy Strategy for Scotland: </a:t>
            </a:r>
            <a:r>
              <a:rPr lang="en-GB" sz="1600" dirty="0">
                <a:hlinkClick r:id="rId7"/>
              </a:rPr>
              <a:t>https://www.gov.scot/publications/making-things-last-circular-economy-strategy-scotland/</a:t>
            </a:r>
            <a:endParaRPr lang="en-GB" sz="1600" dirty="0"/>
          </a:p>
          <a:p>
            <a:r>
              <a:rPr lang="en-GB" dirty="0"/>
              <a:t>Green Building Council:</a:t>
            </a:r>
            <a:r>
              <a:rPr lang="en-GB" sz="1600" dirty="0"/>
              <a:t> </a:t>
            </a:r>
            <a:r>
              <a:rPr lang="en-GB" sz="1600" u="sng" dirty="0">
                <a:hlinkClick r:id="rId8"/>
              </a:rPr>
              <a:t>https://www.ukgbc.org/ukgbc-work/circular-economy/</a:t>
            </a:r>
            <a:endParaRPr lang="en-GB" sz="1600" u="sng" dirty="0"/>
          </a:p>
          <a:p>
            <a:r>
              <a:rPr lang="en-US" dirty="0"/>
              <a:t>Supply Chain School: </a:t>
            </a:r>
            <a:r>
              <a:rPr lang="en-GB" sz="1600" u="sng" dirty="0">
                <a:hlinkClick r:id="rId9"/>
              </a:rPr>
              <a:t>https://www.supplychainschool.co.uk/uk/sustainability/construction/issues/waste/circular-</a:t>
            </a:r>
            <a:r>
              <a:rPr lang="en-GB" sz="1600" u="sng" dirty="0" smtClean="0">
                <a:hlinkClick r:id="rId9"/>
              </a:rPr>
              <a:t>economy.aspx </a:t>
            </a:r>
            <a:endParaRPr lang="en-GB" sz="1600" dirty="0" smtClean="0"/>
          </a:p>
          <a:p>
            <a:r>
              <a:rPr lang="en-US" dirty="0" smtClean="0">
                <a:cs typeface="Arial" panose="020B0604020202020204" pitchFamily="34" charset="0"/>
              </a:rPr>
              <a:t>WRAP (embodied carbon):  </a:t>
            </a:r>
            <a:r>
              <a:rPr lang="en-US" sz="1600" dirty="0" smtClean="0">
                <a:cs typeface="Arial" panose="020B0604020202020204" pitchFamily="34" charset="0"/>
                <a:hlinkClick r:id="rId10"/>
              </a:rPr>
              <a:t>https://www.wrap.org.uk/sites/files/wrap/FINAL%20PRO095-009%20Embodied%20Carbon%20Annex.pdf</a:t>
            </a:r>
            <a:endParaRPr lang="en-US" sz="1600" dirty="0" smtClean="0">
              <a:cs typeface="Arial" panose="020B0604020202020204" pitchFamily="34" charset="0"/>
            </a:endParaRPr>
          </a:p>
          <a:p>
            <a:endParaRPr lang="en-US" sz="1600" dirty="0" smtClean="0">
              <a:cs typeface="Arial" panose="020B0604020202020204" pitchFamily="34" charset="0"/>
            </a:endParaRPr>
          </a:p>
          <a:p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568" y="505399"/>
            <a:ext cx="108844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Circular Economy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Further Reading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9895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1090</Words>
  <Application>Microsoft Macintosh PowerPoint</Application>
  <PresentationFormat>Custom</PresentationFormat>
  <Paragraphs>140</Paragraphs>
  <Slides>11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City of Glasgow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twitham</dc:creator>
  <cp:lastModifiedBy>tom</cp:lastModifiedBy>
  <cp:revision>193</cp:revision>
  <cp:lastPrinted>2020-09-24T12:41:06Z</cp:lastPrinted>
  <dcterms:created xsi:type="dcterms:W3CDTF">2020-11-04T10:11:06Z</dcterms:created>
  <dcterms:modified xsi:type="dcterms:W3CDTF">2020-11-04T10:12:27Z</dcterms:modified>
</cp:coreProperties>
</file>